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108EE-0E3E-4C25-B467-F51ADDD24295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A7CF-D00C-40D8-9F78-D07BFA643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8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966CE-4B05-4131-8BAD-38A7375D0C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14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14B9-A35A-6D54-5160-91972E661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0EC29-559C-B489-22D8-DF5BB7BA3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BD548-B9AB-3311-E0B8-BD7DD0AF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4F29-6773-AD48-DDDD-EB9B005E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86885-CC45-1B83-1982-5F6BF9E9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0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049E-97AD-3F52-4BAA-C93EDCCE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C213D-91AE-CC42-B5B2-45C1AB01A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2CFE6-B710-02EF-8F41-296DE8EF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A0E03-5E45-C937-C18F-EBC32C9A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6BE4-F661-344D-5896-5700F4E4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9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2579C-5F62-E67A-E468-58F471FD6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C505E-D2DE-BFF8-0D5A-2CAA38E8E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5D1B-7A75-B48F-0304-7FBB442E3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5A3AA-7626-2A59-1966-2E9E9BB6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D7622-6CE0-99B4-D5BC-C38F2ACC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83DC-BF59-1942-218F-56CD8590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A33F9-E7DC-DE08-FB16-053F9A2B8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773AF-0675-7E1A-9B03-037FC9982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F5B03-0D3C-C46C-074E-07777A85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85511-46FF-F387-F2E6-0B5BEBE9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2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9C38-7A31-5500-B12D-15391023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F1F36-3098-57E2-2C8A-2DEB09C0B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D6A8C-5829-CA79-C903-DC520BEB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49F8B-8C9E-38E0-9CF5-628BFAD6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CFAD0-D38B-640E-5DD3-CC535B35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1DD2-F81C-DFCC-DE24-7E66D632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B54DC-BE46-1E7D-5CC5-DC49D746A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9C94C-1BA9-AF04-A012-814B90626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550C7-DDA1-8904-639C-8F4A6F92B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EACEC-0134-FB69-E7E4-8C2B09991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5A6C4-28BA-1785-4D0F-9751DFB7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1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AA91-B49F-4DD8-BE3D-0FC9A8EAF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1AC6E-3F96-CCAB-7682-BABAE01B4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49E8E-0A56-6157-2CDF-BDA006DF5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A6D5A1-B82F-050B-0FFA-785E36559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0E610-BE5F-638A-E6D0-E0F95ACE8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5EED0-3D64-EA23-5848-F5FDDE49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1FEC71-A3FD-86DA-B460-4444FE2D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20D7D-1755-EBA4-329F-47B413AE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3798-82E9-A34F-C306-275BD57B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D9A23-044F-21BA-773C-34A3F32E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40BB3-7B19-D964-0B7B-4D4C1406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1B3F5-1E6D-F2D8-C9AC-1BACC198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2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59F6E-77DD-140D-EB17-4EFDF672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309E8-9C2B-97B0-E6E9-4A37B72B0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CDC96-B7AB-2EAB-576D-A6B5C471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EDD6-11D2-FAD3-5B1E-CE03321C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9E004-3324-C524-800A-384A2F194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7AE47-EA3F-DD95-5E93-B0131CB62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0731A-CA96-2424-243A-361643B1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99F4F-716D-5144-EA69-5C3F20648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5526E-1CD1-F79C-1A9F-9322EC28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60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FA35-35D3-A803-A1C6-560169FF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99F15-0EEB-8DB1-FF5B-E47647C59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D630BB-F221-DF17-0180-4A84D1CE4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11AB4-2FA5-1D2F-CF01-A6381ED5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3D811-ED8C-BCEC-0345-60EC5387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B0BCD-E809-E968-8EE8-53FEBB3F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2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8FF09-A4B4-1542-B694-76B6A0845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0EBE9-0E4D-02EE-B4B1-3721F70F9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D50B5-F590-C515-AF12-31EF4E09A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F98AA-7981-4F77-9A87-2EF475933DE0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6D28-75D1-CD93-975E-0867A55AB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B93C8-EA1A-E900-9393-CD94CA32D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2B008-5F4C-4292-A298-D3603664A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7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microsoft.com/office/2007/relationships/hdphoto" Target="../media/hdphoto11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microsoft.com/office/2007/relationships/hdphoto" Target="../media/hdphoto10.wdp"/><Relationship Id="rId4" Type="http://schemas.openxmlformats.org/officeDocument/2006/relationships/image" Target="../media/image10.jpg"/><Relationship Id="rId9" Type="http://schemas.openxmlformats.org/officeDocument/2006/relationships/image" Target="../media/image13.png"/><Relationship Id="rId14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3.wdp"/><Relationship Id="rId7" Type="http://schemas.microsoft.com/office/2007/relationships/hdphoto" Target="../media/hdphoto14.wdp"/><Relationship Id="rId12" Type="http://schemas.openxmlformats.org/officeDocument/2006/relationships/image" Target="../media/image10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10.wdp"/><Relationship Id="rId5" Type="http://schemas.microsoft.com/office/2007/relationships/hdphoto" Target="../media/hdphoto12.wdp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microsoft.com/office/2007/relationships/hdphoto" Target="../media/hdphoto17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microsoft.com/office/2007/relationships/hdphoto" Target="../media/hdphoto16.wdp"/><Relationship Id="rId4" Type="http://schemas.microsoft.com/office/2007/relationships/hdphoto" Target="../media/hdphoto9.wdp"/><Relationship Id="rId9" Type="http://schemas.openxmlformats.org/officeDocument/2006/relationships/image" Target="../media/image19.png"/><Relationship Id="rId14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30">
            <a:extLst>
              <a:ext uri="{FF2B5EF4-FFF2-40B4-BE49-F238E27FC236}">
                <a16:creationId xmlns:a16="http://schemas.microsoft.com/office/drawing/2014/main" id="{6A18FC74-8804-70C5-DF0B-E5587E3BC956}"/>
              </a:ext>
            </a:extLst>
          </p:cNvPr>
          <p:cNvGrpSpPr/>
          <p:nvPr/>
        </p:nvGrpSpPr>
        <p:grpSpPr>
          <a:xfrm>
            <a:off x="3408016" y="1089498"/>
            <a:ext cx="4104431" cy="3886407"/>
            <a:chOff x="-5987" y="2243"/>
            <a:chExt cx="4104431" cy="3886407"/>
          </a:xfrm>
        </p:grpSpPr>
        <p:pic>
          <p:nvPicPr>
            <p:cNvPr id="28" name="Image 26">
              <a:extLst>
                <a:ext uri="{FF2B5EF4-FFF2-40B4-BE49-F238E27FC236}">
                  <a16:creationId xmlns:a16="http://schemas.microsoft.com/office/drawing/2014/main" id="{E94A35FA-E0E0-B4AC-2EEB-5526CE77C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3478735">
              <a:off x="681143" y="167877"/>
              <a:ext cx="1136501" cy="1487785"/>
            </a:xfrm>
            <a:prstGeom prst="rect">
              <a:avLst/>
            </a:prstGeom>
          </p:spPr>
        </p:pic>
        <p:grpSp>
          <p:nvGrpSpPr>
            <p:cNvPr id="29" name="Groupe 29">
              <a:extLst>
                <a:ext uri="{FF2B5EF4-FFF2-40B4-BE49-F238E27FC236}">
                  <a16:creationId xmlns:a16="http://schemas.microsoft.com/office/drawing/2014/main" id="{623B7AF9-9B82-88F9-52A6-00EF3309EC90}"/>
                </a:ext>
              </a:extLst>
            </p:cNvPr>
            <p:cNvGrpSpPr/>
            <p:nvPr/>
          </p:nvGrpSpPr>
          <p:grpSpPr>
            <a:xfrm>
              <a:off x="-5987" y="2243"/>
              <a:ext cx="4104431" cy="3886407"/>
              <a:chOff x="-5987" y="2243"/>
              <a:chExt cx="4104431" cy="3886407"/>
            </a:xfrm>
          </p:grpSpPr>
          <p:grpSp>
            <p:nvGrpSpPr>
              <p:cNvPr id="30" name="Groupe 23">
                <a:extLst>
                  <a:ext uri="{FF2B5EF4-FFF2-40B4-BE49-F238E27FC236}">
                    <a16:creationId xmlns:a16="http://schemas.microsoft.com/office/drawing/2014/main" id="{F29E8838-B7FE-34E1-5E04-91B15802BCBE}"/>
                  </a:ext>
                </a:extLst>
              </p:cNvPr>
              <p:cNvGrpSpPr/>
              <p:nvPr/>
            </p:nvGrpSpPr>
            <p:grpSpPr>
              <a:xfrm>
                <a:off x="-5987" y="2243"/>
                <a:ext cx="4104431" cy="3886407"/>
                <a:chOff x="1009650" y="0"/>
                <a:chExt cx="3543300" cy="3429000"/>
              </a:xfrm>
            </p:grpSpPr>
            <p:grpSp>
              <p:nvGrpSpPr>
                <p:cNvPr id="33" name="Groupe 19">
                  <a:extLst>
                    <a:ext uri="{FF2B5EF4-FFF2-40B4-BE49-F238E27FC236}">
                      <a16:creationId xmlns:a16="http://schemas.microsoft.com/office/drawing/2014/main" id="{2D8E374D-88B1-F0C6-458A-CF44A8842708}"/>
                    </a:ext>
                  </a:extLst>
                </p:cNvPr>
                <p:cNvGrpSpPr/>
                <p:nvPr/>
              </p:nvGrpSpPr>
              <p:grpSpPr>
                <a:xfrm>
                  <a:off x="1823144" y="220721"/>
                  <a:ext cx="2053979" cy="2015346"/>
                  <a:chOff x="1823144" y="220721"/>
                  <a:chExt cx="2053979" cy="2015346"/>
                </a:xfrm>
              </p:grpSpPr>
              <p:pic>
                <p:nvPicPr>
                  <p:cNvPr id="36" name="Image 6">
                    <a:extLst>
                      <a:ext uri="{FF2B5EF4-FFF2-40B4-BE49-F238E27FC236}">
                        <a16:creationId xmlns:a16="http://schemas.microsoft.com/office/drawing/2014/main" id="{FE313D3A-17B5-67FC-D787-6F20FEC736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email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368" b="100000" l="0" r="98398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 rot="3931177">
                    <a:off x="2851976" y="341769"/>
                    <a:ext cx="1146196" cy="904099"/>
                  </a:xfrm>
                  <a:prstGeom prst="rect">
                    <a:avLst/>
                  </a:prstGeom>
                </p:spPr>
              </p:pic>
              <p:pic>
                <p:nvPicPr>
                  <p:cNvPr id="37" name="Image 14">
                    <a:extLst>
                      <a:ext uri="{FF2B5EF4-FFF2-40B4-BE49-F238E27FC236}">
                        <a16:creationId xmlns:a16="http://schemas.microsoft.com/office/drawing/2014/main" id="{5A562732-401D-D5AD-3C2D-19FC6A1D21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email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9976" b="99475" l="2636" r="99636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 flipV="1">
                    <a:off x="1738685" y="1137943"/>
                    <a:ext cx="1182583" cy="10136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4" name="Image 21">
                  <a:extLst>
                    <a:ext uri="{FF2B5EF4-FFF2-40B4-BE49-F238E27FC236}">
                      <a16:creationId xmlns:a16="http://schemas.microsoft.com/office/drawing/2014/main" id="{8376908F-3CE4-937F-3427-F3DCFC1E7F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email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0" b="96219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371289" y="1056560"/>
                  <a:ext cx="1971737" cy="2041740"/>
                </a:xfrm>
                <a:prstGeom prst="rect">
                  <a:avLst/>
                </a:prstGeom>
              </p:spPr>
            </p:pic>
            <p:sp>
              <p:nvSpPr>
                <p:cNvPr id="35" name="Ellipse 22">
                  <a:extLst>
                    <a:ext uri="{FF2B5EF4-FFF2-40B4-BE49-F238E27FC236}">
                      <a16:creationId xmlns:a16="http://schemas.microsoft.com/office/drawing/2014/main" id="{D42E35EE-1613-583B-84D8-ACF33F058874}"/>
                    </a:ext>
                  </a:extLst>
                </p:cNvPr>
                <p:cNvSpPr/>
                <p:nvPr/>
              </p:nvSpPr>
              <p:spPr>
                <a:xfrm>
                  <a:off x="1009650" y="0"/>
                  <a:ext cx="3543300" cy="3429000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31" name="Image 27">
                <a:extLst>
                  <a:ext uri="{FF2B5EF4-FFF2-40B4-BE49-F238E27FC236}">
                    <a16:creationId xmlns:a16="http://schemas.microsoft.com/office/drawing/2014/main" id="{1364340A-B168-9D78-A312-0D63352AB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2"/>
              <a:stretch/>
            </p:blipFill>
            <p:spPr>
              <a:xfrm>
                <a:off x="81216" y="1593611"/>
                <a:ext cx="1046594" cy="1218059"/>
              </a:xfrm>
              <a:prstGeom prst="rect">
                <a:avLst/>
              </a:prstGeom>
            </p:spPr>
          </p:pic>
          <p:pic>
            <p:nvPicPr>
              <p:cNvPr id="32" name="Image 28">
                <a:extLst>
                  <a:ext uri="{FF2B5EF4-FFF2-40B4-BE49-F238E27FC236}">
                    <a16:creationId xmlns:a16="http://schemas.microsoft.com/office/drawing/2014/main" id="{79FF19D1-B1CE-E356-BA26-6047F67D76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email">
                <a:grayscl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1674050">
                <a:off x="685620" y="2257852"/>
                <a:ext cx="1385377" cy="14407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7269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2">
            <a:extLst>
              <a:ext uri="{FF2B5EF4-FFF2-40B4-BE49-F238E27FC236}">
                <a16:creationId xmlns:a16="http://schemas.microsoft.com/office/drawing/2014/main" id="{9F598CBF-918B-8F42-9188-CB4DC3B9C9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556" b="38667" l="41896" r="52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92" t="25734" r="50456" b="64533"/>
          <a:stretch/>
        </p:blipFill>
        <p:spPr>
          <a:xfrm rot="3203715" flipH="1">
            <a:off x="5171606" y="2262840"/>
            <a:ext cx="2157327" cy="2332318"/>
          </a:xfrm>
          <a:prstGeom prst="rect">
            <a:avLst/>
          </a:prstGeom>
        </p:spPr>
      </p:pic>
      <p:pic>
        <p:nvPicPr>
          <p:cNvPr id="3" name="Picture 5" descr="C:\Users\johan\Desktop\ATBC\ATBC_Paper_Analyses\Megastrebla wenzeli.jpg">
            <a:extLst>
              <a:ext uri="{FF2B5EF4-FFF2-40B4-BE49-F238E27FC236}">
                <a16:creationId xmlns:a16="http://schemas.microsoft.com/office/drawing/2014/main" id="{A3E37F1E-03E1-8CAE-B4EA-90F09F8C5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2" t="8361"/>
          <a:stretch/>
        </p:blipFill>
        <p:spPr bwMode="auto">
          <a:xfrm>
            <a:off x="6714255" y="4220910"/>
            <a:ext cx="1848885" cy="182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54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johan\Desktop\ATBC\ATBC_Paper_Analyses\Eucampsipoda_mada.jpg">
            <a:extLst>
              <a:ext uri="{FF2B5EF4-FFF2-40B4-BE49-F238E27FC236}">
                <a16:creationId xmlns:a16="http://schemas.microsoft.com/office/drawing/2014/main" id="{4320B430-6F99-7A19-CE60-DC3FE6916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0" t="7347" b="11625"/>
          <a:stretch/>
        </p:blipFill>
        <p:spPr bwMode="auto">
          <a:xfrm>
            <a:off x="361339" y="1443124"/>
            <a:ext cx="2264363" cy="221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johan\Desktop\ATBC\ATBC_Paper_Analyses\Megastrebla wenzeli.jpg">
            <a:extLst>
              <a:ext uri="{FF2B5EF4-FFF2-40B4-BE49-F238E27FC236}">
                <a16:creationId xmlns:a16="http://schemas.microsoft.com/office/drawing/2014/main" id="{EEEFA2DC-5A09-68D5-C6A6-8A10F1C07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2" t="8361"/>
          <a:stretch/>
        </p:blipFill>
        <p:spPr bwMode="auto">
          <a:xfrm>
            <a:off x="2797604" y="498670"/>
            <a:ext cx="3310110" cy="32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147286A8-ADBD-120D-947E-D936925AA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1" t="5391" b="5391"/>
          <a:stretch/>
        </p:blipFill>
        <p:spPr>
          <a:xfrm>
            <a:off x="6067953" y="294555"/>
            <a:ext cx="3040574" cy="3304679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413EACE0-A433-597E-8DE8-51554BAC3B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107" b="89992" l="28567" r="899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43" t="14154" r="31808" b="23282"/>
          <a:stretch/>
        </p:blipFill>
        <p:spPr>
          <a:xfrm rot="21004411">
            <a:off x="9361654" y="1521718"/>
            <a:ext cx="1005839" cy="1207798"/>
          </a:xfrm>
          <a:prstGeom prst="rect">
            <a:avLst/>
          </a:prstGeom>
        </p:spPr>
      </p:pic>
      <p:pic>
        <p:nvPicPr>
          <p:cNvPr id="8" name="Image 5">
            <a:extLst>
              <a:ext uri="{FF2B5EF4-FFF2-40B4-BE49-F238E27FC236}">
                <a16:creationId xmlns:a16="http://schemas.microsoft.com/office/drawing/2014/main" id="{31E7D9CD-6E34-38B0-7802-A5AEB8BDB3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28" t="23282" r="34010" b="26974"/>
          <a:stretch/>
        </p:blipFill>
        <p:spPr>
          <a:xfrm rot="18813737">
            <a:off x="1155109" y="4315341"/>
            <a:ext cx="1086536" cy="1058173"/>
          </a:xfrm>
          <a:prstGeom prst="rect">
            <a:avLst/>
          </a:prstGeom>
        </p:spPr>
      </p:pic>
      <p:pic>
        <p:nvPicPr>
          <p:cNvPr id="9" name="Image 23">
            <a:extLst>
              <a:ext uri="{FF2B5EF4-FFF2-40B4-BE49-F238E27FC236}">
                <a16:creationId xmlns:a16="http://schemas.microsoft.com/office/drawing/2014/main" id="{D64CFF5C-F840-8740-CF0A-DCDB5F5C42E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76" b="98627" l="182" r="98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60" r="5282"/>
          <a:stretch/>
        </p:blipFill>
        <p:spPr>
          <a:xfrm rot="688036">
            <a:off x="3833906" y="4236393"/>
            <a:ext cx="2285103" cy="1363190"/>
          </a:xfrm>
          <a:prstGeom prst="rect">
            <a:avLst/>
          </a:prstGeom>
        </p:spPr>
      </p:pic>
      <p:pic>
        <p:nvPicPr>
          <p:cNvPr id="10" name="Image 19">
            <a:extLst>
              <a:ext uri="{FF2B5EF4-FFF2-40B4-BE49-F238E27FC236}">
                <a16:creationId xmlns:a16="http://schemas.microsoft.com/office/drawing/2014/main" id="{0C108B8A-D4E1-BD43-2040-569EF2180B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89984" l="9997" r="92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53781">
            <a:off x="6635406" y="4036440"/>
            <a:ext cx="2430059" cy="1822544"/>
          </a:xfrm>
          <a:prstGeom prst="rect">
            <a:avLst/>
          </a:prstGeom>
        </p:spPr>
      </p:pic>
      <p:pic>
        <p:nvPicPr>
          <p:cNvPr id="11" name="Image 8">
            <a:extLst>
              <a:ext uri="{FF2B5EF4-FFF2-40B4-BE49-F238E27FC236}">
                <a16:creationId xmlns:a16="http://schemas.microsoft.com/office/drawing/2014/main" id="{5B9D2D96-8201-5EE5-21D1-AAC73EB7B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8935" b="95198" l="9997" r="780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50" t="35403" r="30392" b="-1"/>
          <a:stretch/>
        </p:blipFill>
        <p:spPr>
          <a:xfrm>
            <a:off x="9469162" y="4165638"/>
            <a:ext cx="1218044" cy="141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3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D0FD1B7-8F95-4E0D-A2C9-7F9B32F62A57}"/>
              </a:ext>
            </a:extLst>
          </p:cNvPr>
          <p:cNvSpPr txBox="1"/>
          <p:nvPr/>
        </p:nvSpPr>
        <p:spPr>
          <a:xfrm>
            <a:off x="506438" y="675250"/>
            <a:ext cx="1087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The ectoparasites in Madagascar fruits bats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C6A3B9-CB4C-4E2F-A410-37AD9AB2446E}"/>
              </a:ext>
            </a:extLst>
          </p:cNvPr>
          <p:cNvSpPr txBox="1"/>
          <p:nvPr/>
        </p:nvSpPr>
        <p:spPr>
          <a:xfrm>
            <a:off x="773723" y="1491175"/>
            <a:ext cx="554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Ectoparasites from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Eidolon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dupreanum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215AFBA0-FA1E-43A6-82CB-E76C6E40B82E}"/>
              </a:ext>
            </a:extLst>
          </p:cNvPr>
          <p:cNvGrpSpPr/>
          <p:nvPr/>
        </p:nvGrpSpPr>
        <p:grpSpPr>
          <a:xfrm>
            <a:off x="4818743" y="1665823"/>
            <a:ext cx="6599534" cy="4359712"/>
            <a:chOff x="4811838" y="1638559"/>
            <a:chExt cx="6599534" cy="435971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5695C60-0664-41FA-9138-C850DDCD5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02" t="20121" r="32465" b="20749"/>
            <a:stretch/>
          </p:blipFill>
          <p:spPr>
            <a:xfrm rot="9793665">
              <a:off x="9866317" y="1762091"/>
              <a:ext cx="1136501" cy="1487785"/>
            </a:xfrm>
            <a:prstGeom prst="rect">
              <a:avLst/>
            </a:prstGeom>
          </p:spPr>
        </p:pic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0FE6272-2133-4FA0-83FC-966787E3C15C}"/>
                </a:ext>
              </a:extLst>
            </p:cNvPr>
            <p:cNvGrpSpPr/>
            <p:nvPr/>
          </p:nvGrpSpPr>
          <p:grpSpPr>
            <a:xfrm>
              <a:off x="7395139" y="1891285"/>
              <a:ext cx="1818951" cy="1675590"/>
              <a:chOff x="4455967" y="4625082"/>
              <a:chExt cx="1818951" cy="1675590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246DA360-8A7D-4EBA-9DFF-171A17C45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8935" b="95198" l="9997" r="7805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50" t="35403" r="30392" b="-1"/>
              <a:stretch/>
            </p:blipFill>
            <p:spPr>
              <a:xfrm>
                <a:off x="4527927" y="4625082"/>
                <a:ext cx="1218044" cy="1417598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E847E2-32DA-403C-974D-F1E37483EF92}"/>
                  </a:ext>
                </a:extLst>
              </p:cNvPr>
              <p:cNvSpPr txBox="1"/>
              <p:nvPr/>
            </p:nvSpPr>
            <p:spPr>
              <a:xfrm>
                <a:off x="4455967" y="5931340"/>
                <a:ext cx="18189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err="1"/>
                  <a:t>Ornithodoros</a:t>
                </a:r>
                <a:r>
                  <a:rPr lang="en-US" i="1" dirty="0"/>
                  <a:t> </a:t>
                </a:r>
                <a:r>
                  <a:rPr lang="en-US" dirty="0" err="1"/>
                  <a:t>sp</a:t>
                </a:r>
                <a:endParaRPr lang="en-US" dirty="0"/>
              </a:p>
            </p:txBody>
          </p:sp>
        </p:grp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8294FACD-F18F-4C2F-9016-E90784308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9984" l="0" r="8997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30666"/>
            <a:stretch/>
          </p:blipFill>
          <p:spPr>
            <a:xfrm rot="11674050">
              <a:off x="9392956" y="3899118"/>
              <a:ext cx="2018416" cy="2099153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22B43D8F-24F2-4B5A-A108-326794112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9984" l="9997" r="928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53781">
              <a:off x="4843650" y="1942317"/>
              <a:ext cx="2430059" cy="1822544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26F409F-760E-401A-8531-C836CB793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76" b="98627" l="182" r="9809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60" r="5282"/>
            <a:stretch/>
          </p:blipFill>
          <p:spPr>
            <a:xfrm rot="688036">
              <a:off x="4811838" y="4239366"/>
              <a:ext cx="2644419" cy="1577542"/>
            </a:xfrm>
            <a:prstGeom prst="rect">
              <a:avLst/>
            </a:prstGeom>
          </p:spPr>
        </p:pic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5EC5414D-A39C-41DA-B128-E4108B1AE6BF}"/>
              </a:ext>
            </a:extLst>
          </p:cNvPr>
          <p:cNvSpPr txBox="1"/>
          <p:nvPr/>
        </p:nvSpPr>
        <p:spPr>
          <a:xfrm>
            <a:off x="9739050" y="5930975"/>
            <a:ext cx="243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Meristapsis</a:t>
            </a:r>
            <a:r>
              <a:rPr lang="en-US" i="1" dirty="0"/>
              <a:t> </a:t>
            </a:r>
            <a:r>
              <a:rPr lang="en-US" dirty="0" err="1"/>
              <a:t>spp</a:t>
            </a:r>
            <a:endParaRPr lang="en-US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E17AF56-A86C-450C-B9F8-110374522B98}"/>
              </a:ext>
            </a:extLst>
          </p:cNvPr>
          <p:cNvSpPr txBox="1"/>
          <p:nvPr/>
        </p:nvSpPr>
        <p:spPr>
          <a:xfrm>
            <a:off x="4987921" y="5849034"/>
            <a:ext cx="23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Thaumapsylla</a:t>
            </a:r>
            <a:r>
              <a:rPr lang="en-US" i="1" dirty="0"/>
              <a:t> </a:t>
            </a:r>
            <a:r>
              <a:rPr lang="en-US" dirty="0" err="1"/>
              <a:t>sp</a:t>
            </a:r>
            <a:endParaRPr lang="en-US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475BA2E-0961-4CC3-9649-7665A892AFF0}"/>
              </a:ext>
            </a:extLst>
          </p:cNvPr>
          <p:cNvSpPr txBox="1"/>
          <p:nvPr/>
        </p:nvSpPr>
        <p:spPr>
          <a:xfrm>
            <a:off x="10098511" y="3227750"/>
            <a:ext cx="103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Mite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980B6A5-7D14-4BD3-A817-5F045FB7F244}"/>
              </a:ext>
            </a:extLst>
          </p:cNvPr>
          <p:cNvSpPr txBox="1"/>
          <p:nvPr/>
        </p:nvSpPr>
        <p:spPr>
          <a:xfrm>
            <a:off x="4596505" y="3275045"/>
            <a:ext cx="204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Echidnophagea</a:t>
            </a:r>
            <a:r>
              <a:rPr lang="en-US" i="1" dirty="0"/>
              <a:t> </a:t>
            </a:r>
            <a:r>
              <a:rPr lang="en-US" dirty="0" err="1"/>
              <a:t>sp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35A4EA-69FD-4A39-B28E-7D74052C6957}"/>
              </a:ext>
            </a:extLst>
          </p:cNvPr>
          <p:cNvSpPr txBox="1"/>
          <p:nvPr/>
        </p:nvSpPr>
        <p:spPr>
          <a:xfrm>
            <a:off x="9685199" y="3476348"/>
            <a:ext cx="179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i="1" dirty="0" err="1"/>
              <a:t>Spinturinix</a:t>
            </a:r>
            <a:r>
              <a:rPr lang="en-US" i="1" dirty="0"/>
              <a:t> </a:t>
            </a:r>
            <a:r>
              <a:rPr lang="en-US" i="1" dirty="0" err="1"/>
              <a:t>sp</a:t>
            </a:r>
            <a:r>
              <a:rPr lang="en-US" i="1" dirty="0"/>
              <a:t>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B95CD1-8941-4C2C-B053-963FFBD269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1" t="5391" b="5391"/>
          <a:stretch/>
        </p:blipFill>
        <p:spPr>
          <a:xfrm>
            <a:off x="1158999" y="2315498"/>
            <a:ext cx="3291849" cy="357778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563E2A1-AF2F-4771-8F4E-58F5D01F94BC}"/>
              </a:ext>
            </a:extLst>
          </p:cNvPr>
          <p:cNvSpPr txBox="1"/>
          <p:nvPr/>
        </p:nvSpPr>
        <p:spPr>
          <a:xfrm>
            <a:off x="1696072" y="5849034"/>
            <a:ext cx="2020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Cyclopodia</a:t>
            </a:r>
            <a:r>
              <a:rPr lang="en-US" i="1" dirty="0"/>
              <a:t> </a:t>
            </a:r>
            <a:r>
              <a:rPr lang="en-US" i="1" dirty="0" err="1"/>
              <a:t>dubia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6487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1545F6A-F9CA-4D50-BA81-B302CE46B15D}"/>
              </a:ext>
            </a:extLst>
          </p:cNvPr>
          <p:cNvSpPr txBox="1"/>
          <p:nvPr/>
        </p:nvSpPr>
        <p:spPr>
          <a:xfrm>
            <a:off x="773723" y="739013"/>
            <a:ext cx="7652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Ectoparasites from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Rousettus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madagascariensis</a:t>
            </a:r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D6E99AF-2D06-441A-8D56-B9EC0DE837C0}"/>
              </a:ext>
            </a:extLst>
          </p:cNvPr>
          <p:cNvGrpSpPr/>
          <p:nvPr/>
        </p:nvGrpSpPr>
        <p:grpSpPr>
          <a:xfrm>
            <a:off x="9333792" y="1584540"/>
            <a:ext cx="2355979" cy="1843990"/>
            <a:chOff x="9333792" y="1554155"/>
            <a:chExt cx="2355979" cy="184399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9AFC113-BBBC-4AA9-8D1C-99F1322C8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28" t="23282" r="34010" b="26974"/>
            <a:stretch/>
          </p:blipFill>
          <p:spPr>
            <a:xfrm rot="18813737">
              <a:off x="9393268" y="1573374"/>
              <a:ext cx="1472482" cy="1434044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A6A356E-1B71-49D8-8BD1-CA6C7BB29269}"/>
                </a:ext>
              </a:extLst>
            </p:cNvPr>
            <p:cNvSpPr txBox="1"/>
            <p:nvPr/>
          </p:nvSpPr>
          <p:spPr>
            <a:xfrm>
              <a:off x="9333792" y="3028813"/>
              <a:ext cx="2355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Meristapsis</a:t>
              </a:r>
              <a:r>
                <a:rPr lang="en-US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spp.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23BCD9B-CD99-4021-85E5-2E2012909496}"/>
              </a:ext>
            </a:extLst>
          </p:cNvPr>
          <p:cNvGrpSpPr/>
          <p:nvPr/>
        </p:nvGrpSpPr>
        <p:grpSpPr>
          <a:xfrm>
            <a:off x="8872075" y="3971888"/>
            <a:ext cx="2458201" cy="2219446"/>
            <a:chOff x="8554943" y="3774897"/>
            <a:chExt cx="2458201" cy="2219446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FA28305-7ABC-4743-BA6D-8BEF680B4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107" b="89992" l="28567" r="8997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43" t="14154" r="31808" b="23282"/>
            <a:stretch/>
          </p:blipFill>
          <p:spPr>
            <a:xfrm rot="21004411">
              <a:off x="9483722" y="3774897"/>
              <a:ext cx="1529422" cy="183651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368FE04-C5E5-40CD-8E65-E259DF87C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76" t="21538" r="31808" b="36411"/>
            <a:stretch/>
          </p:blipFill>
          <p:spPr>
            <a:xfrm rot="18331516">
              <a:off x="8516654" y="4320768"/>
              <a:ext cx="1000013" cy="923436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45C2DB4-CB7E-4CDC-A7FB-D29B46D27461}"/>
                </a:ext>
              </a:extLst>
            </p:cNvPr>
            <p:cNvSpPr txBox="1"/>
            <p:nvPr/>
          </p:nvSpPr>
          <p:spPr>
            <a:xfrm>
              <a:off x="9289831" y="5613236"/>
              <a:ext cx="1231662" cy="38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Mite 7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0B0A5D2-7D7D-426E-BD52-D3A14EF64165}"/>
              </a:ext>
            </a:extLst>
          </p:cNvPr>
          <p:cNvGrpSpPr/>
          <p:nvPr/>
        </p:nvGrpSpPr>
        <p:grpSpPr>
          <a:xfrm>
            <a:off x="7762552" y="2343904"/>
            <a:ext cx="982608" cy="1269628"/>
            <a:chOff x="7448126" y="1866762"/>
            <a:chExt cx="1207055" cy="171483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C7553D4-741C-4940-BE07-94978311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68" b="86764" l="11575" r="8972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584288">
              <a:off x="7294613" y="2020275"/>
              <a:ext cx="1316250" cy="1009223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6272DE7-5DE3-4AD9-A061-5B2557C1F087}"/>
                </a:ext>
              </a:extLst>
            </p:cNvPr>
            <p:cNvSpPr txBox="1"/>
            <p:nvPr/>
          </p:nvSpPr>
          <p:spPr>
            <a:xfrm>
              <a:off x="7567745" y="3082754"/>
              <a:ext cx="1087436" cy="49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Mite 5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496188-E004-43B3-871D-36F47BE1CEDD}"/>
              </a:ext>
            </a:extLst>
          </p:cNvPr>
          <p:cNvGrpSpPr/>
          <p:nvPr/>
        </p:nvGrpSpPr>
        <p:grpSpPr>
          <a:xfrm>
            <a:off x="5296914" y="1259305"/>
            <a:ext cx="3398067" cy="2536271"/>
            <a:chOff x="5450776" y="2550299"/>
            <a:chExt cx="3053482" cy="234123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7F274EF-1497-430C-A3C7-CC5C88AC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968" b="79984" l="9997" r="7573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1840">
              <a:off x="5450776" y="2550299"/>
              <a:ext cx="3053482" cy="2341231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C7BF3FE-EF24-480C-B15F-5A493514C317}"/>
                </a:ext>
              </a:extLst>
            </p:cNvPr>
            <p:cNvSpPr txBox="1"/>
            <p:nvPr/>
          </p:nvSpPr>
          <p:spPr>
            <a:xfrm>
              <a:off x="6577883" y="4365667"/>
              <a:ext cx="858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Mite 6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21F8DE3-AF45-4FA8-8101-F2CA0572D76A}"/>
              </a:ext>
            </a:extLst>
          </p:cNvPr>
          <p:cNvGrpSpPr/>
          <p:nvPr/>
        </p:nvGrpSpPr>
        <p:grpSpPr>
          <a:xfrm>
            <a:off x="6551215" y="4263411"/>
            <a:ext cx="1933907" cy="1776276"/>
            <a:chOff x="5458117" y="4309290"/>
            <a:chExt cx="2304435" cy="2133956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DA87316-89D9-44C3-B69C-3433B8CAF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8935" b="95198" l="9997" r="780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50" t="35403" r="30392" b="-1"/>
            <a:stretch/>
          </p:blipFill>
          <p:spPr>
            <a:xfrm>
              <a:off x="5788961" y="4309290"/>
              <a:ext cx="1397677" cy="162666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6628F95-9BE7-421D-BA4A-2AB827B0E671}"/>
                </a:ext>
              </a:extLst>
            </p:cNvPr>
            <p:cNvSpPr txBox="1"/>
            <p:nvPr/>
          </p:nvSpPr>
          <p:spPr>
            <a:xfrm>
              <a:off x="5458117" y="5999543"/>
              <a:ext cx="2304435" cy="443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Ornithodoros</a:t>
              </a:r>
              <a:r>
                <a:rPr lang="en-US" i="1" dirty="0"/>
                <a:t> </a:t>
              </a:r>
              <a:r>
                <a:rPr lang="en-US" dirty="0" err="1"/>
                <a:t>sp</a:t>
              </a:r>
              <a:endParaRPr lang="en-US" dirty="0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61C072E-B195-4657-BDFC-3F89352B90D3}"/>
              </a:ext>
            </a:extLst>
          </p:cNvPr>
          <p:cNvSpPr txBox="1"/>
          <p:nvPr/>
        </p:nvSpPr>
        <p:spPr>
          <a:xfrm>
            <a:off x="6551215" y="3626005"/>
            <a:ext cx="212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</a:t>
            </a:r>
            <a:r>
              <a:rPr lang="en-US" i="1" dirty="0" err="1"/>
              <a:t>Spinturnix</a:t>
            </a:r>
            <a:r>
              <a:rPr lang="en-US" i="1" dirty="0"/>
              <a:t> </a:t>
            </a:r>
            <a:r>
              <a:rPr lang="en-US" dirty="0"/>
              <a:t>spp.</a:t>
            </a:r>
            <a:r>
              <a:rPr lang="en-US" i="1" dirty="0"/>
              <a:t>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1A61B3B-5216-4B01-9443-46C81578ADA7}"/>
              </a:ext>
            </a:extLst>
          </p:cNvPr>
          <p:cNvSpPr txBox="1"/>
          <p:nvPr/>
        </p:nvSpPr>
        <p:spPr>
          <a:xfrm>
            <a:off x="9196443" y="6054479"/>
            <a:ext cx="186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i="1" dirty="0" err="1"/>
              <a:t>Acystopus</a:t>
            </a:r>
            <a:r>
              <a:rPr lang="en-US" i="1" dirty="0"/>
              <a:t> </a:t>
            </a:r>
            <a:r>
              <a:rPr lang="en-US" i="1" dirty="0" err="1"/>
              <a:t>sp</a:t>
            </a:r>
            <a:r>
              <a:rPr lang="en-US" i="1" dirty="0"/>
              <a:t>??)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E09284A-F98A-42FD-9BEE-DE45E7264D35}"/>
              </a:ext>
            </a:extLst>
          </p:cNvPr>
          <p:cNvSpPr txBox="1"/>
          <p:nvPr/>
        </p:nvSpPr>
        <p:spPr>
          <a:xfrm>
            <a:off x="506438" y="232798"/>
            <a:ext cx="1087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The ectoparasites in Madagascar fruits bats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A3AA3E-BB00-4A07-AF5E-9C19A944BC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07" y="1323396"/>
            <a:ext cx="4522502" cy="264189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084E253-2B88-4827-9951-3CDA3FD764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6" y="4135256"/>
            <a:ext cx="6068918" cy="26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4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56</Words>
  <Application>Microsoft Office PowerPoint</Application>
  <PresentationFormat>Widescreen</PresentationFormat>
  <Paragraphs>19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2</cp:revision>
  <dcterms:created xsi:type="dcterms:W3CDTF">2023-11-01T13:51:39Z</dcterms:created>
  <dcterms:modified xsi:type="dcterms:W3CDTF">2023-11-03T14:56:51Z</dcterms:modified>
</cp:coreProperties>
</file>